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Nunito"/>
      <p:regular r:id="rId47"/>
      <p:bold r:id="rId48"/>
      <p:italic r:id="rId49"/>
      <p:boldItalic r:id="rId50"/>
    </p:embeddedFont>
    <p:embeddedFont>
      <p:font typeface="Maven Pro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8BAE17-34E1-484B-A24A-EB397C8D0532}">
  <a:tblStyle styleId="{AF8BAE17-34E1-484B-A24A-EB397C8D05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avenPro-regular.fntdata"/><Relationship Id="rId50" Type="http://schemas.openxmlformats.org/officeDocument/2006/relationships/font" Target="fonts/Nunito-boldItalic.fntdata"/><Relationship Id="rId52" Type="http://schemas.openxmlformats.org/officeDocument/2006/relationships/font" Target="fonts/Maven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e34ecdfe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2e34ecdfe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9c959e1c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19c959e1c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e34ecdfe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e34ecdfe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e34ecdfe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e34ecdfe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e34ecdfe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2e34ecdfe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19c959e1c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19c959e1c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9c959e1c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9c959e1c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9c959e1c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9c959e1c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e34ecdfe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2e34ecdfe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e34ecdfe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e34ecdfe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c59f01b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c59f01b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e34ecdfe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e34ecdfe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9c959e1c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9c959e1c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e34ecdfe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2e34ecdfe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9c959e1c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9c959e1c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9c959e1c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9c959e1c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2f51e586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2f51e586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19c959e1c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19c959e1c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f51e586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2f51e586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19c03ceb7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19c03ceb7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f51e586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f51e586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e9462464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e9462464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19c03ceb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19c03ceb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19c959e1c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19c959e1c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19c959e1c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19c959e1c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9c959e1c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9c959e1c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9c959e1c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19c959e1c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19c959e1c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19c959e1c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19c959e1c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19c959e1c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19c959e1c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19c959e1c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19c959e1c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19c959e1c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19c959e1c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19c959e1c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e946246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e946246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9c959e1c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9c959e1c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e9462464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e9462464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e946246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2e946246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e946246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2e946246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e34ecdf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e34ecdf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e34ecdfe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e34ecdfe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STAT 2011 Group 1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Division of Seasons by Diffrent Definitions</a:t>
            </a:r>
            <a:endParaRPr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HK" sz="2000"/>
              <a:t>Meteorological Seasons → Divide 4 </a:t>
            </a:r>
            <a:r>
              <a:rPr lang="zh-HK" sz="2000"/>
              <a:t>seasons by ranking temperature of each year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zh-HK" sz="2000"/>
              <a:t>Dry Seasons / Rain Seasons → Divide 2 major seasons by ranking rainfall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type="title"/>
          </p:nvPr>
        </p:nvSpPr>
        <p:spPr>
          <a:xfrm>
            <a:off x="1056750" y="207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Maximum Temperature Approach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(Meteorological Seasons)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216825" y="794350"/>
            <a:ext cx="38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2500"/>
              <a:t>We obtained average temperature in each year (203 years) from 6 weather stations.</a:t>
            </a:r>
            <a:endParaRPr sz="4100"/>
          </a:p>
        </p:txBody>
      </p: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400" y="1933225"/>
            <a:ext cx="5882599" cy="29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title"/>
          </p:nvPr>
        </p:nvSpPr>
        <p:spPr>
          <a:xfrm>
            <a:off x="171138" y="553613"/>
            <a:ext cx="38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HK" sz="2600"/>
              <a:t>Sort the data from the maximum to the minimum.</a:t>
            </a:r>
            <a:endParaRPr sz="5500"/>
          </a:p>
        </p:txBody>
      </p:sp>
      <p:pic>
        <p:nvPicPr>
          <p:cNvPr id="356" name="Google Shape;3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913" y="1399450"/>
            <a:ext cx="6520950" cy="319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296200" y="481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HK" sz="1920"/>
              <a:t>Meteorological Season will be sorted as: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HK" sz="1920"/>
              <a:t>Spring : day 26 - day 4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HK" sz="1920"/>
              <a:t>Summer: day 5 - day 11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HK" sz="1920"/>
              <a:t>Autumn : day 12 - day 18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HK" sz="1920"/>
              <a:t>Winter: day 19 - day 25</a:t>
            </a:r>
            <a:endParaRPr sz="19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20"/>
          </a:p>
        </p:txBody>
      </p:sp>
      <p:sp>
        <p:nvSpPr>
          <p:cNvPr id="362" name="Google Shape;362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413" y="2132350"/>
            <a:ext cx="5105425" cy="24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type="title"/>
          </p:nvPr>
        </p:nvSpPr>
        <p:spPr>
          <a:xfrm>
            <a:off x="1056750" y="207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Rainfall</a:t>
            </a:r>
            <a:r>
              <a:rPr lang="zh-HK"/>
              <a:t> Approach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(Dry Season/ Rainy Season)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/>
          <p:nvPr>
            <p:ph type="title"/>
          </p:nvPr>
        </p:nvSpPr>
        <p:spPr>
          <a:xfrm>
            <a:off x="1655700" y="598575"/>
            <a:ext cx="5832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HK" sz="2600"/>
              <a:t>Sort the data from the maximum to the minimum and divide into 2 halves.</a:t>
            </a:r>
            <a:endParaRPr/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849992"/>
            <a:ext cx="9143999" cy="268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871900" y="224300"/>
            <a:ext cx="4298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HK" sz="2600"/>
              <a:t>A</a:t>
            </a:r>
            <a:r>
              <a:rPr lang="zh-HK" sz="2600"/>
              <a:t>rrange the data again in ascending order of day.</a:t>
            </a:r>
            <a:endParaRPr/>
          </a:p>
        </p:txBody>
      </p:sp>
      <p:sp>
        <p:nvSpPr>
          <p:cNvPr id="381" name="Google Shape;381;p29"/>
          <p:cNvSpPr txBox="1"/>
          <p:nvPr>
            <p:ph idx="1" type="body"/>
          </p:nvPr>
        </p:nvSpPr>
        <p:spPr>
          <a:xfrm>
            <a:off x="426675" y="4058100"/>
            <a:ext cx="71538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HK" sz="1600">
                <a:latin typeface="Arial"/>
                <a:ea typeface="Arial"/>
                <a:cs typeface="Arial"/>
                <a:sym typeface="Arial"/>
              </a:rPr>
              <a:t>Results:</a:t>
            </a:r>
            <a:r>
              <a:rPr b="1" lang="zh-HK" sz="1600">
                <a:latin typeface="Arial"/>
                <a:ea typeface="Arial"/>
                <a:cs typeface="Arial"/>
                <a:sym typeface="Arial"/>
              </a:rPr>
              <a:t> Rainy and a dry season can not be divided since not all of them show a </a:t>
            </a:r>
            <a:r>
              <a:rPr b="1" lang="zh-HK" sz="1600">
                <a:latin typeface="Arial"/>
                <a:ea typeface="Arial"/>
                <a:cs typeface="Arial"/>
                <a:sym typeface="Arial"/>
              </a:rPr>
              <a:t>continuous</a:t>
            </a:r>
            <a:r>
              <a:rPr b="1" lang="zh-HK" sz="1600">
                <a:latin typeface="Arial"/>
                <a:ea typeface="Arial"/>
                <a:cs typeface="Arial"/>
                <a:sym typeface="Arial"/>
              </a:rPr>
              <a:t> trend. 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600"/>
            <a:ext cx="9143999" cy="269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 txBox="1"/>
          <p:nvPr>
            <p:ph type="ctrTitle"/>
          </p:nvPr>
        </p:nvSpPr>
        <p:spPr>
          <a:xfrm>
            <a:off x="374924" y="2002375"/>
            <a:ext cx="94587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Variation of Climate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0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/>
          <p:nvPr>
            <p:ph type="title"/>
          </p:nvPr>
        </p:nvSpPr>
        <p:spPr>
          <a:xfrm>
            <a:off x="2018250" y="104800"/>
            <a:ext cx="5107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Day to Day Comparision</a:t>
            </a:r>
            <a:endParaRPr/>
          </a:p>
        </p:txBody>
      </p:sp>
      <p:sp>
        <p:nvSpPr>
          <p:cNvPr id="394" name="Google Shape;394;p3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375" y="684740"/>
            <a:ext cx="6735050" cy="457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Part 1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 txBox="1"/>
          <p:nvPr>
            <p:ph type="title"/>
          </p:nvPr>
        </p:nvSpPr>
        <p:spPr>
          <a:xfrm>
            <a:off x="1210075" y="4462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Boxplot</a:t>
            </a:r>
            <a:endParaRPr/>
          </a:p>
        </p:txBody>
      </p:sp>
      <p:sp>
        <p:nvSpPr>
          <p:cNvPr id="401" name="Google Shape;401;p32"/>
          <p:cNvSpPr txBox="1"/>
          <p:nvPr>
            <p:ph idx="1" type="body"/>
          </p:nvPr>
        </p:nvSpPr>
        <p:spPr>
          <a:xfrm>
            <a:off x="960725" y="1405975"/>
            <a:ext cx="6854400" cy="25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/>
              <a:t>Can help to check: 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/>
              <a:t>→ Range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2000"/>
              <a:t>→ Inter </a:t>
            </a:r>
            <a:r>
              <a:rPr lang="zh-HK" sz="2000"/>
              <a:t>quartile</a:t>
            </a:r>
            <a:r>
              <a:rPr lang="zh-HK" sz="2000"/>
              <a:t> range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HK" sz="2000"/>
              <a:t>→ Number of outliers </a:t>
            </a:r>
            <a:endParaRPr b="1" sz="2000"/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875" y="1242550"/>
            <a:ext cx="4644175" cy="287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/>
          <p:nvPr>
            <p:ph type="title"/>
          </p:nvPr>
        </p:nvSpPr>
        <p:spPr>
          <a:xfrm>
            <a:off x="222600" y="9348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Boxplot on maximum temperature</a:t>
            </a:r>
            <a:endParaRPr/>
          </a:p>
        </p:txBody>
      </p:sp>
      <p:sp>
        <p:nvSpPr>
          <p:cNvPr id="408" name="Google Shape;408;p33"/>
          <p:cNvSpPr txBox="1"/>
          <p:nvPr>
            <p:ph idx="1" type="body"/>
          </p:nvPr>
        </p:nvSpPr>
        <p:spPr>
          <a:xfrm>
            <a:off x="2738725" y="2286800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400" y="19738"/>
            <a:ext cx="28003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750" y="24500"/>
            <a:ext cx="277177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5">
            <a:alphaModFix/>
          </a:blip>
          <a:srcRect b="49733" l="0" r="0" t="0"/>
          <a:stretch/>
        </p:blipFill>
        <p:spPr>
          <a:xfrm>
            <a:off x="3105175" y="1730950"/>
            <a:ext cx="54006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 rotWithShape="1">
          <a:blip r:embed="rId5">
            <a:alphaModFix/>
          </a:blip>
          <a:srcRect b="0" l="0" r="0" t="49733"/>
          <a:stretch/>
        </p:blipFill>
        <p:spPr>
          <a:xfrm>
            <a:off x="3105175" y="3333050"/>
            <a:ext cx="540067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type="title"/>
          </p:nvPr>
        </p:nvSpPr>
        <p:spPr>
          <a:xfrm>
            <a:off x="2611500" y="116850"/>
            <a:ext cx="3921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Day to Day</a:t>
            </a:r>
            <a:r>
              <a:rPr lang="zh-HK"/>
              <a:t> Comparision</a:t>
            </a:r>
            <a:endParaRPr/>
          </a:p>
        </p:txBody>
      </p:sp>
      <p:sp>
        <p:nvSpPr>
          <p:cNvPr id="418" name="Google Shape;418;p34"/>
          <p:cNvSpPr txBox="1"/>
          <p:nvPr>
            <p:ph idx="1" type="body"/>
          </p:nvPr>
        </p:nvSpPr>
        <p:spPr>
          <a:xfrm>
            <a:off x="737875" y="1319325"/>
            <a:ext cx="2511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175" y="872538"/>
            <a:ext cx="5337300" cy="40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/>
          <p:nvPr>
            <p:ph type="title"/>
          </p:nvPr>
        </p:nvSpPr>
        <p:spPr>
          <a:xfrm>
            <a:off x="4743813" y="6591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5"/>
          <p:cNvSpPr txBox="1"/>
          <p:nvPr>
            <p:ph idx="1" type="body"/>
          </p:nvPr>
        </p:nvSpPr>
        <p:spPr>
          <a:xfrm>
            <a:off x="4743813" y="23702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35"/>
          <p:cNvPicPr preferRelativeResize="0"/>
          <p:nvPr/>
        </p:nvPicPr>
        <p:blipFill rotWithShape="1">
          <a:blip r:embed="rId3">
            <a:alphaModFix/>
          </a:blip>
          <a:srcRect b="32628" l="0" r="0" t="0"/>
          <a:stretch/>
        </p:blipFill>
        <p:spPr>
          <a:xfrm>
            <a:off x="3440000" y="60600"/>
            <a:ext cx="4911926" cy="33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 rotWithShape="1">
          <a:blip r:embed="rId3">
            <a:alphaModFix/>
          </a:blip>
          <a:srcRect b="0" l="0" r="0" t="66930"/>
          <a:stretch/>
        </p:blipFill>
        <p:spPr>
          <a:xfrm>
            <a:off x="3440013" y="3436400"/>
            <a:ext cx="4911926" cy="1646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 txBox="1"/>
          <p:nvPr>
            <p:ph type="title"/>
          </p:nvPr>
        </p:nvSpPr>
        <p:spPr>
          <a:xfrm>
            <a:off x="222600" y="934875"/>
            <a:ext cx="27183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Boxplot on Rainfall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type="title"/>
          </p:nvPr>
        </p:nvSpPr>
        <p:spPr>
          <a:xfrm>
            <a:off x="1303800" y="598575"/>
            <a:ext cx="63837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Conclusion</a:t>
            </a:r>
            <a:endParaRPr/>
          </a:p>
        </p:txBody>
      </p:sp>
      <p:sp>
        <p:nvSpPr>
          <p:cNvPr id="434" name="Google Shape;434;p36"/>
          <p:cNvSpPr txBox="1"/>
          <p:nvPr>
            <p:ph idx="1" type="body"/>
          </p:nvPr>
        </p:nvSpPr>
        <p:spPr>
          <a:xfrm>
            <a:off x="1303800" y="1798425"/>
            <a:ext cx="6383700" cy="27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There is a huge variation of rainfall in </a:t>
            </a:r>
            <a:r>
              <a:rPr lang="zh-HK" sz="1800"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zh-HK" sz="1800">
                <a:latin typeface="Arial"/>
                <a:ea typeface="Arial"/>
                <a:cs typeface="Arial"/>
                <a:sym typeface="Arial"/>
              </a:rPr>
              <a:t> weather stations.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Variations on the central tendency especially for Arcadia and Yakunai in both average rainfall and central tendency analysis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Climate Change of Providence</a:t>
            </a:r>
            <a:endParaRPr/>
          </a:p>
        </p:txBody>
      </p:sp>
      <p:sp>
        <p:nvSpPr>
          <p:cNvPr id="440" name="Google Shape;440;p3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Measuring Climate change by slope</a:t>
            </a:r>
            <a:endParaRPr/>
          </a:p>
        </p:txBody>
      </p:sp>
      <p:sp>
        <p:nvSpPr>
          <p:cNvPr id="446" name="Google Shape;446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HK" sz="1800">
                <a:latin typeface="Arial"/>
                <a:ea typeface="Arial"/>
                <a:cs typeface="Arial"/>
                <a:sym typeface="Arial"/>
              </a:rPr>
              <a:t>Take averages of each year among </a:t>
            </a:r>
            <a:r>
              <a:rPr lang="zh-HK" sz="1800"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zh-HK" sz="1800">
                <a:latin typeface="Arial"/>
                <a:ea typeface="Arial"/>
                <a:cs typeface="Arial"/>
                <a:sym typeface="Arial"/>
              </a:rPr>
              <a:t> weather stations with respect to both maximum temperature and rainfall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2. Calculate the maximum temper</a:t>
            </a:r>
            <a:r>
              <a:rPr lang="zh-HK" sz="1800">
                <a:latin typeface="Arial"/>
                <a:ea typeface="Arial"/>
                <a:cs typeface="Arial"/>
                <a:sym typeface="Arial"/>
              </a:rPr>
              <a:t>ature and rainfall of each year for the whole island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3. Find the slope for the best fitted line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Maximum Temperature</a:t>
            </a:r>
            <a:endParaRPr/>
          </a:p>
        </p:txBody>
      </p:sp>
      <p:sp>
        <p:nvSpPr>
          <p:cNvPr id="452" name="Google Shape;452;p39"/>
          <p:cNvSpPr txBox="1"/>
          <p:nvPr>
            <p:ph idx="1" type="body"/>
          </p:nvPr>
        </p:nvSpPr>
        <p:spPr>
          <a:xfrm>
            <a:off x="1586775" y="4445550"/>
            <a:ext cx="48051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3" name="Google Shape;453;p39"/>
          <p:cNvGraphicFramePr/>
          <p:nvPr/>
        </p:nvGraphicFramePr>
        <p:xfrm>
          <a:off x="952500" y="138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{AF8BAE17-34E1-484B-A24A-EB397C8D0532}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Slope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Wilson Weather Station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0.0003430119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Hayakami Weather Station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0.0003287488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Yakunai Weather Station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0.0002998485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Arcadia Weather Station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0.000352618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Burke Weather Station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0.0005722313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Kennedy Weather Station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0.0002648311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"/>
          <p:cNvSpPr txBox="1"/>
          <p:nvPr>
            <p:ph type="title"/>
          </p:nvPr>
        </p:nvSpPr>
        <p:spPr>
          <a:xfrm>
            <a:off x="1303800" y="598575"/>
            <a:ext cx="4875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Maximum Temperature</a:t>
            </a:r>
            <a:endParaRPr/>
          </a:p>
        </p:txBody>
      </p:sp>
      <p:sp>
        <p:nvSpPr>
          <p:cNvPr id="459" name="Google Shape;459;p4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0" name="Google Shape;460;p40"/>
          <p:cNvGraphicFramePr/>
          <p:nvPr/>
        </p:nvGraphicFramePr>
        <p:xfrm>
          <a:off x="93450" y="186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{AF8BAE17-34E1-484B-A24A-EB397C8D0532}</a:tableStyleId>
              </a:tblPr>
              <a:tblGrid>
                <a:gridCol w="1102325"/>
                <a:gridCol w="1666800"/>
              </a:tblGrid>
              <a:tr h="41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Slope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Providence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0.0003602149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1" name="Google Shape;461;p40"/>
          <p:cNvPicPr preferRelativeResize="0"/>
          <p:nvPr/>
        </p:nvPicPr>
        <p:blipFill rotWithShape="1">
          <a:blip r:embed="rId3">
            <a:alphaModFix/>
          </a:blip>
          <a:srcRect b="0" l="0" r="8558" t="0"/>
          <a:stretch/>
        </p:blipFill>
        <p:spPr>
          <a:xfrm>
            <a:off x="2927800" y="1591973"/>
            <a:ext cx="6130800" cy="33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Rainfall</a:t>
            </a:r>
            <a:endParaRPr/>
          </a:p>
        </p:txBody>
      </p:sp>
      <p:sp>
        <p:nvSpPr>
          <p:cNvPr id="467" name="Google Shape;467;p41"/>
          <p:cNvSpPr txBox="1"/>
          <p:nvPr>
            <p:ph idx="1" type="body"/>
          </p:nvPr>
        </p:nvSpPr>
        <p:spPr>
          <a:xfrm>
            <a:off x="1184650" y="4488300"/>
            <a:ext cx="50880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8" name="Google Shape;468;p41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{AF8BAE17-34E1-484B-A24A-EB397C8D0532}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Slope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Providence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0.0001006172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Wilson Weather Station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-0.0002364893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Hayakami Weather Station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-0.0001875571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Yakunai Weather Station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-0.00114144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Arcadia Weather Station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0.001665415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Burke Weather Station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0.0005469327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>
                          <a:solidFill>
                            <a:schemeClr val="dk1"/>
                          </a:solidFill>
                        </a:rPr>
                        <a:t>Kennedy Weather Station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/>
                        <a:t>-0.00004315827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simple random sampling in excel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HK"/>
              <a:t>list out all house units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HK"/>
              <a:t>use random number function in excel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HK"/>
              <a:t>arrange in acsending 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938" y="1408100"/>
            <a:ext cx="22002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 rotWithShape="1">
          <a:blip r:embed="rId3">
            <a:alphaModFix/>
          </a:blip>
          <a:srcRect b="0" l="0" r="8892" t="0"/>
          <a:stretch/>
        </p:blipFill>
        <p:spPr>
          <a:xfrm>
            <a:off x="525788" y="358625"/>
            <a:ext cx="8092425" cy="44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>
            <p:ph type="title"/>
          </p:nvPr>
        </p:nvSpPr>
        <p:spPr>
          <a:xfrm>
            <a:off x="1303800" y="598575"/>
            <a:ext cx="63837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Conclusion</a:t>
            </a:r>
            <a:endParaRPr/>
          </a:p>
        </p:txBody>
      </p:sp>
      <p:sp>
        <p:nvSpPr>
          <p:cNvPr id="479" name="Google Shape;479;p43"/>
          <p:cNvSpPr txBox="1"/>
          <p:nvPr>
            <p:ph idx="1" type="body"/>
          </p:nvPr>
        </p:nvSpPr>
        <p:spPr>
          <a:xfrm>
            <a:off x="1303800" y="1763275"/>
            <a:ext cx="6383700" cy="27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Providence has very slight climate change.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Comparing Providence and the Real-World</a:t>
            </a:r>
            <a:endParaRPr/>
          </a:p>
        </p:txBody>
      </p:sp>
      <p:sp>
        <p:nvSpPr>
          <p:cNvPr id="485" name="Google Shape;485;p4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/>
          <p:nvPr>
            <p:ph type="title"/>
          </p:nvPr>
        </p:nvSpPr>
        <p:spPr>
          <a:xfrm>
            <a:off x="1402875" y="598575"/>
            <a:ext cx="5316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Comparing Providence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a real-world country/region</a:t>
            </a:r>
            <a:endParaRPr/>
          </a:p>
        </p:txBody>
      </p:sp>
      <p:sp>
        <p:nvSpPr>
          <p:cNvPr id="491" name="Google Shape;491;p45"/>
          <p:cNvSpPr txBox="1"/>
          <p:nvPr>
            <p:ph idx="1" type="body"/>
          </p:nvPr>
        </p:nvSpPr>
        <p:spPr>
          <a:xfrm>
            <a:off x="1303800" y="1659025"/>
            <a:ext cx="6741000" cy="28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Draw connections between them that is most alike in climate by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-temperature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-rainfall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-geographic toplogy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/>
          <p:nvPr>
            <p:ph type="title"/>
          </p:nvPr>
        </p:nvSpPr>
        <p:spPr>
          <a:xfrm>
            <a:off x="1303800" y="598575"/>
            <a:ext cx="66219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Dividing climate zones in real-world</a:t>
            </a:r>
            <a:endParaRPr/>
          </a:p>
        </p:txBody>
      </p:sp>
      <p:sp>
        <p:nvSpPr>
          <p:cNvPr id="497" name="Google Shape;497;p46"/>
          <p:cNvSpPr txBox="1"/>
          <p:nvPr>
            <p:ph idx="1" type="body"/>
          </p:nvPr>
        </p:nvSpPr>
        <p:spPr>
          <a:xfrm>
            <a:off x="1303800" y="1629250"/>
            <a:ext cx="6621900" cy="29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425" y="1420879"/>
            <a:ext cx="6022655" cy="35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/>
          <p:nvPr>
            <p:ph type="title"/>
          </p:nvPr>
        </p:nvSpPr>
        <p:spPr>
          <a:xfrm>
            <a:off x="1303800" y="598575"/>
            <a:ext cx="64731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The Providence</a:t>
            </a:r>
            <a:endParaRPr/>
          </a:p>
        </p:txBody>
      </p:sp>
      <p:sp>
        <p:nvSpPr>
          <p:cNvPr id="504" name="Google Shape;504;p47"/>
          <p:cNvSpPr txBox="1"/>
          <p:nvPr>
            <p:ph idx="1" type="body"/>
          </p:nvPr>
        </p:nvSpPr>
        <p:spPr>
          <a:xfrm>
            <a:off x="1303800" y="1659025"/>
            <a:ext cx="6726300" cy="28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Largely dry due to the badlands comprising most of the islands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-&gt;Not polar zone (very low temperature)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-&gt;Not temperate zone (cold and wet)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-&gt;Only consider countries in </a:t>
            </a:r>
            <a:r>
              <a:rPr lang="zh-H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equatorial, sub-equatorial, tropical, and sub-tropical zones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 txBox="1"/>
          <p:nvPr>
            <p:ph idx="1" type="body"/>
          </p:nvPr>
        </p:nvSpPr>
        <p:spPr>
          <a:xfrm>
            <a:off x="0" y="662525"/>
            <a:ext cx="4275300" cy="4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From the map: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The largest central part is dry and arid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The southern and eastern part is notably colder or wetter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-&gt;Climate </a:t>
            </a:r>
            <a:r>
              <a:rPr lang="zh-H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varies largely due to location in the Providence island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300" y="662525"/>
            <a:ext cx="4868850" cy="38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"/>
          <p:cNvSpPr txBox="1"/>
          <p:nvPr>
            <p:ph type="title"/>
          </p:nvPr>
        </p:nvSpPr>
        <p:spPr>
          <a:xfrm>
            <a:off x="1303800" y="598575"/>
            <a:ext cx="64881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Australia</a:t>
            </a:r>
            <a:endParaRPr/>
          </a:p>
        </p:txBody>
      </p:sp>
      <p:sp>
        <p:nvSpPr>
          <p:cNvPr id="516" name="Google Shape;516;p49"/>
          <p:cNvSpPr txBox="1"/>
          <p:nvPr>
            <p:ph idx="1" type="body"/>
          </p:nvPr>
        </p:nvSpPr>
        <p:spPr>
          <a:xfrm>
            <a:off x="1303800" y="1584575"/>
            <a:ext cx="6488100" cy="29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Mainly </a:t>
            </a:r>
            <a:r>
              <a:rPr lang="zh-H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tropical zone of the Earth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climates in Northern and Southern Australia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 txBox="1"/>
          <p:nvPr>
            <p:ph type="title"/>
          </p:nvPr>
        </p:nvSpPr>
        <p:spPr>
          <a:xfrm>
            <a:off x="1107150" y="70325"/>
            <a:ext cx="58059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Similarities of Australia to the Providence</a:t>
            </a:r>
            <a:endParaRPr/>
          </a:p>
        </p:txBody>
      </p:sp>
      <p:sp>
        <p:nvSpPr>
          <p:cNvPr id="522" name="Google Shape;522;p50"/>
          <p:cNvSpPr txBox="1"/>
          <p:nvPr>
            <p:ph idx="1" type="body"/>
          </p:nvPr>
        </p:nvSpPr>
        <p:spPr>
          <a:xfrm>
            <a:off x="643350" y="2316400"/>
            <a:ext cx="37758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3933"/>
            <a:ext cx="4572000" cy="380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7333"/>
            <a:ext cx="4572000" cy="358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1"/>
          <p:cNvSpPr txBox="1"/>
          <p:nvPr>
            <p:ph type="title"/>
          </p:nvPr>
        </p:nvSpPr>
        <p:spPr>
          <a:xfrm>
            <a:off x="1107150" y="70325"/>
            <a:ext cx="58059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Similarities of Australia to the Providence</a:t>
            </a:r>
            <a:endParaRPr/>
          </a:p>
        </p:txBody>
      </p:sp>
      <p:sp>
        <p:nvSpPr>
          <p:cNvPr id="530" name="Google Shape;530;p51"/>
          <p:cNvSpPr txBox="1"/>
          <p:nvPr>
            <p:ph idx="1" type="body"/>
          </p:nvPr>
        </p:nvSpPr>
        <p:spPr>
          <a:xfrm>
            <a:off x="643350" y="2316400"/>
            <a:ext cx="37758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1547"/>
            <a:ext cx="4694125" cy="368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124" y="555875"/>
            <a:ext cx="4449875" cy="44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How to find the sample size?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>
                <a:solidFill>
                  <a:schemeClr val="accent4"/>
                </a:solidFill>
              </a:rPr>
              <a:t>n=1/(1/N+d^2/(v^2 t_(n-1,1-α/2)^2 )) </a:t>
            </a:r>
            <a:endParaRPr sz="1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accent4"/>
              </a:solidFill>
            </a:endParaRPr>
          </a:p>
        </p:txBody>
      </p:sp>
      <p:grpSp>
        <p:nvGrpSpPr>
          <p:cNvPr id="298" name="Google Shape;298;p16"/>
          <p:cNvGrpSpPr/>
          <p:nvPr/>
        </p:nvGrpSpPr>
        <p:grpSpPr>
          <a:xfrm>
            <a:off x="4260800" y="1328200"/>
            <a:ext cx="4381525" cy="3240675"/>
            <a:chOff x="4260800" y="1328200"/>
            <a:chExt cx="4381525" cy="3240675"/>
          </a:xfrm>
        </p:grpSpPr>
        <p:pic>
          <p:nvPicPr>
            <p:cNvPr id="299" name="Google Shape;2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07025" y="1328200"/>
              <a:ext cx="4235300" cy="157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6"/>
            <p:cNvPicPr preferRelativeResize="0"/>
            <p:nvPr/>
          </p:nvPicPr>
          <p:blipFill rotWithShape="1">
            <a:blip r:embed="rId4">
              <a:alphaModFix/>
            </a:blip>
            <a:srcRect b="9758" l="0" r="0" t="10642"/>
            <a:stretch/>
          </p:blipFill>
          <p:spPr>
            <a:xfrm>
              <a:off x="4260800" y="3039825"/>
              <a:ext cx="4235301" cy="15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16"/>
            <p:cNvSpPr txBox="1"/>
            <p:nvPr/>
          </p:nvSpPr>
          <p:spPr>
            <a:xfrm rot="5400000">
              <a:off x="6082875" y="2390850"/>
              <a:ext cx="1669500" cy="25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HK" sz="900"/>
                <a:t>…</a:t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HK" sz="900"/>
                <a:t>…</a:t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HK" sz="900"/>
                <a:t>…</a:t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HK" sz="900"/>
                <a:t>…</a:t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HK" sz="900"/>
                <a:t>…</a:t>
              </a:r>
              <a:endParaRPr b="1" sz="9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 txBox="1"/>
          <p:nvPr>
            <p:ph type="title"/>
          </p:nvPr>
        </p:nvSpPr>
        <p:spPr>
          <a:xfrm>
            <a:off x="1303800" y="598575"/>
            <a:ext cx="66369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Conclusion</a:t>
            </a:r>
            <a:endParaRPr/>
          </a:p>
        </p:txBody>
      </p:sp>
      <p:sp>
        <p:nvSpPr>
          <p:cNvPr id="538" name="Google Shape;538;p52"/>
          <p:cNvSpPr txBox="1"/>
          <p:nvPr>
            <p:ph idx="1" type="body"/>
          </p:nvPr>
        </p:nvSpPr>
        <p:spPr>
          <a:xfrm>
            <a:off x="1303800" y="1510100"/>
            <a:ext cx="6636900" cy="30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The Providence is most similar to Australia,in terms of climate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Survey</a:t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HK"/>
              <a:t>population can be asked by “How many people do you live with?”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HK"/>
              <a:t>the answer is including the person being asked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HK"/>
              <a:t>wealth can be asked by “How much money do you have?”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HK"/>
              <a:t>the answer is usually lower than the value given in the profile</a:t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913" y="3017838"/>
            <a:ext cx="37052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400" y="3017838"/>
            <a:ext cx="177165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Population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per unit = 2.403508772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/>
              <a:t>Given population size = 1019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/>
              <a:t>Estimate population size = 1079.175439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/>
              <a:t>accurate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Total Wealth</a:t>
            </a:r>
            <a:endParaRPr/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per unit = 5309.77193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/>
              <a:t>Given total wealth = 4515915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/>
              <a:t>Estimate total wealth = 2384087.596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HK"/>
              <a:t>Not accurate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Part 2 </a:t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Season of Providence</a:t>
            </a:r>
            <a:endParaRPr/>
          </a:p>
        </p:txBody>
      </p:sp>
      <p:sp>
        <p:nvSpPr>
          <p:cNvPr id="333" name="Google Shape;333;p2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